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9" r:id="rId3"/>
    <p:sldId id="257" r:id="rId4"/>
    <p:sldId id="260" r:id="rId5"/>
    <p:sldId id="258" r:id="rId6"/>
    <p:sldId id="261" r:id="rId7"/>
    <p:sldId id="262" r:id="rId8"/>
    <p:sldId id="264" r:id="rId9"/>
    <p:sldId id="263" r:id="rId10"/>
    <p:sldId id="266" r:id="rId11"/>
    <p:sldId id="267" r:id="rId12"/>
    <p:sldId id="265" r:id="rId13"/>
    <p:sldId id="268" r:id="rId14"/>
    <p:sldId id="269" r:id="rId15"/>
    <p:sldId id="271"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51E813-C6B3-4439-8289-F55AAFF2D8B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1E813-C6B3-4439-8289-F55AAFF2D8B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51E813-C6B3-4439-8289-F55AAFF2D8B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AA988-9A0E-4749-881F-4CDDE7A36B3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1E813-C6B3-4439-8289-F55AAFF2D8B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AA988-9A0E-4749-881F-4CDDE7A36B3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1E813-C6B3-4439-8289-F55AAFF2D8B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051E813-C6B3-4439-8289-F55AAFF2D8B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AA988-9A0E-4749-881F-4CDDE7A36B3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51E813-C6B3-4439-8289-F55AAFF2D8B5}" type="datetimeFigureOut">
              <a:rPr lang="en-US" smtClean="0"/>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1E813-C6B3-4439-8289-F55AAFF2D8B5}" type="datetimeFigureOut">
              <a:rPr lang="en-US" smtClean="0"/>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051E813-C6B3-4439-8289-F55AAFF2D8B5}" type="datetimeFigureOut">
              <a:rPr lang="en-US" smtClean="0"/>
              <a:t>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AA988-9A0E-4749-881F-4CDDE7A36B3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051E813-C6B3-4439-8289-F55AAFF2D8B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AA988-9A0E-4749-881F-4CDDE7A36B3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1E813-C6B3-4439-8289-F55AAFF2D8B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AA988-9A0E-4749-881F-4CDDE7A36B3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051E813-C6B3-4439-8289-F55AAFF2D8B5}" type="datetimeFigureOut">
              <a:rPr lang="en-US" smtClean="0"/>
              <a:t>2/15/2020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8AA988-9A0E-4749-881F-4CDDE7A36B3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effectLst>
                  <a:outerShdw blurRad="38100" dist="38100" dir="2700000" algn="tl">
                    <a:srgbClr val="000000">
                      <a:alpha val="43137"/>
                    </a:srgbClr>
                  </a:outerShdw>
                </a:effectLst>
              </a:rPr>
              <a:t>Close </a:t>
            </a:r>
            <a:r>
              <a:rPr lang="en-US" sz="8800" dirty="0" smtClean="0">
                <a:effectLst>
                  <a:outerShdw blurRad="38100" dist="38100" dir="2700000" algn="tl">
                    <a:srgbClr val="000000">
                      <a:alpha val="43137"/>
                    </a:srgbClr>
                  </a:outerShdw>
                </a:effectLst>
              </a:rPr>
              <a:t>Questions</a:t>
            </a:r>
            <a:endParaRPr lang="en-US" sz="8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077860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i="1" dirty="0">
                <a:solidFill>
                  <a:srgbClr val="FFFF00"/>
                </a:solidFill>
                <a:effectLst>
                  <a:outerShdw blurRad="38100" dist="38100" dir="2700000" algn="tl">
                    <a:srgbClr val="000000">
                      <a:alpha val="43137"/>
                    </a:srgbClr>
                  </a:outerShdw>
                </a:effectLst>
              </a:rPr>
              <a:t>INTO THE BURNING SUN </a:t>
            </a:r>
            <a:r>
              <a:rPr lang="en-US" sz="4000" b="1" i="1" dirty="0" smtClean="0">
                <a:solidFill>
                  <a:srgbClr val="FFFF00"/>
                </a:solidFill>
                <a:effectLst>
                  <a:outerShdw blurRad="38100" dist="38100" dir="2700000" algn="tl">
                    <a:srgbClr val="000000">
                      <a:alpha val="43137"/>
                    </a:srgbClr>
                  </a:outerShdw>
                </a:effectLst>
              </a:rPr>
              <a:t/>
            </a:r>
            <a:br>
              <a:rPr lang="en-US" sz="4000" b="1" i="1" dirty="0" smtClean="0">
                <a:solidFill>
                  <a:srgbClr val="FFFF00"/>
                </a:solidFill>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CRITICAL-THINKING </a:t>
            </a:r>
            <a:r>
              <a:rPr lang="en-US" sz="4000" b="1" dirty="0">
                <a:effectLst>
                  <a:outerShdw blurRad="38100" dist="38100" dir="2700000" algn="tl">
                    <a:srgbClr val="000000">
                      <a:alpha val="43137"/>
                    </a:srgbClr>
                  </a:outerShdw>
                </a:effectLst>
              </a:rPr>
              <a:t>QUESTIONS </a:t>
            </a:r>
            <a:endParaRPr lang="en-US" sz="40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98755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dirty="0" smtClean="0">
                <a:effectLst>
                  <a:outerShdw blurRad="38100" dist="38100" dir="2700000" algn="tl">
                    <a:srgbClr val="000000">
                      <a:alpha val="43137"/>
                    </a:srgbClr>
                  </a:outerShdw>
                </a:effectLst>
              </a:rPr>
              <a:t>Question 1</a:t>
            </a:r>
            <a:endParaRPr lang="en-US" sz="88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271035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a:effectLst>
                  <a:outerShdw blurRad="38100" dist="38100" dir="2700000" algn="tl">
                    <a:srgbClr val="000000">
                      <a:alpha val="43137"/>
                    </a:srgbClr>
                  </a:outerShdw>
                </a:effectLst>
              </a:rPr>
              <a:t>Answers will vary but could be similar to one of the following: We should not attempt more than we can achieve; humility is admirable; humans should respect their natural limits and not try to take on the role of gods; we shouldn’t let emotion cloud our reason; we should listen to our parents. </a:t>
            </a:r>
            <a:endParaRPr lang="en-US" sz="3200"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Autofit/>
          </a:bodyPr>
          <a:lstStyle/>
          <a:p>
            <a:pPr algn="l"/>
            <a:r>
              <a:rPr lang="en-US" sz="4000" dirty="0">
                <a:effectLst>
                  <a:outerShdw blurRad="38100" dist="38100" dir="2700000" algn="tl">
                    <a:srgbClr val="000000">
                      <a:alpha val="43137"/>
                    </a:srgbClr>
                  </a:outerShdw>
                </a:effectLst>
              </a:rPr>
              <a:t>Based on what happens to Icarus, what big idea or message do you think the myth conveys? </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726795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a:effectLst>
                  <a:outerShdw blurRad="38100" dist="38100" dir="2700000" algn="tl">
                    <a:srgbClr val="000000">
                      <a:alpha val="43137"/>
                    </a:srgbClr>
                  </a:outerShdw>
                </a:effectLst>
              </a:rPr>
              <a:t>Question </a:t>
            </a:r>
            <a:r>
              <a:rPr lang="en-US" sz="11500" dirty="0" smtClean="0">
                <a:effectLst>
                  <a:outerShdw blurRad="38100" dist="38100" dir="2700000" algn="tl">
                    <a:srgbClr val="000000">
                      <a:alpha val="43137"/>
                    </a:srgbClr>
                  </a:outerShdw>
                </a:effectLst>
              </a:rPr>
              <a:t>2</a:t>
            </a:r>
            <a:endParaRPr lang="en-US" sz="115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9810287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a:effectLst>
                  <a:outerShdw blurRad="38100" dist="38100" dir="2700000" algn="tl">
                    <a:srgbClr val="000000">
                      <a:alpha val="43137"/>
                    </a:srgbClr>
                  </a:outerShdw>
                </a:effectLst>
              </a:rPr>
              <a:t>Some students may say that no, they did not deserve their fate because they were being unfairly held prisoner by an evil king. Other students may say that the pair did deserve their fate because Athena issued them a clear warning and they ignored it. </a:t>
            </a:r>
            <a:endParaRPr lang="en-US" sz="3200"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Autofit/>
          </a:bodyPr>
          <a:lstStyle/>
          <a:p>
            <a:pPr algn="l"/>
            <a:r>
              <a:rPr lang="en-US" sz="4000" dirty="0"/>
              <a:t>Answer the question in the caption on page 14: Do you think Daedalus and Icarus deserved their fate?</a:t>
            </a:r>
            <a:endParaRPr lang="en-US" sz="4000" dirty="0"/>
          </a:p>
        </p:txBody>
      </p:sp>
    </p:spTree>
    <p:extLst>
      <p:ext uri="{BB962C8B-B14F-4D97-AF65-F5344CB8AC3E}">
        <p14:creationId xmlns:p14="http://schemas.microsoft.com/office/powerpoint/2010/main" val="36766605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effectLst>
                  <a:outerShdw blurRad="38100" dist="38100" dir="2700000" algn="tl">
                    <a:srgbClr val="000000">
                      <a:alpha val="43137"/>
                    </a:srgbClr>
                  </a:outerShdw>
                </a:effectLst>
              </a:rPr>
              <a:t>Question </a:t>
            </a:r>
            <a:r>
              <a:rPr lang="en-US" sz="9600" dirty="0" smtClean="0">
                <a:effectLst>
                  <a:outerShdw blurRad="38100" dist="38100" dir="2700000" algn="tl">
                    <a:srgbClr val="000000">
                      <a:alpha val="43137"/>
                    </a:srgbClr>
                  </a:outerShdw>
                </a:effectLst>
              </a:rPr>
              <a:t>3</a:t>
            </a:r>
            <a:endParaRPr lang="en-US" sz="9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5397553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Answers will vary, but students will likely say yes. </a:t>
            </a:r>
            <a:r>
              <a:rPr lang="en-US" sz="4000" dirty="0" smtClean="0"/>
              <a:t>Minos imprisons </a:t>
            </a:r>
            <a:r>
              <a:rPr lang="en-US" sz="4000" dirty="0"/>
              <a:t>Daedalus and Icarus even though they </a:t>
            </a:r>
            <a:r>
              <a:rPr lang="en-US" sz="4000" dirty="0" smtClean="0"/>
              <a:t>have committed </a:t>
            </a:r>
            <a:r>
              <a:rPr lang="en-US" sz="4000" dirty="0"/>
              <a:t>no crime.</a:t>
            </a:r>
          </a:p>
        </p:txBody>
      </p:sp>
      <p:sp>
        <p:nvSpPr>
          <p:cNvPr id="3" name="Title 2"/>
          <p:cNvSpPr>
            <a:spLocks noGrp="1"/>
          </p:cNvSpPr>
          <p:nvPr>
            <p:ph type="title"/>
          </p:nvPr>
        </p:nvSpPr>
        <p:spPr/>
        <p:txBody>
          <a:bodyPr>
            <a:noAutofit/>
          </a:bodyPr>
          <a:lstStyle/>
          <a:p>
            <a:pPr algn="l"/>
            <a:r>
              <a:rPr lang="en-US" sz="2800" dirty="0">
                <a:effectLst>
                  <a:outerShdw blurRad="38100" dist="38100" dir="2700000" algn="tl">
                    <a:srgbClr val="000000">
                      <a:alpha val="43137"/>
                    </a:srgbClr>
                  </a:outerShdw>
                </a:effectLst>
              </a:rPr>
              <a:t>A tyrant is a ruler who has complete power and who uses that power in a way that is cruel and unfair. On page 13, Daedalus calls Minos a tyrant. Is this a fair description?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662463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sz="11500" dirty="0" smtClean="0">
                <a:effectLst>
                  <a:outerShdw blurRad="38100" dist="38100" dir="2700000" algn="tl">
                    <a:srgbClr val="000000">
                      <a:alpha val="43137"/>
                    </a:srgbClr>
                  </a:outerShdw>
                </a:effectLst>
              </a:rPr>
              <a:t>End!</a:t>
            </a:r>
            <a:endParaRPr lang="en-US" sz="115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1194666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dirty="0" smtClean="0">
                <a:effectLst>
                  <a:outerShdw blurRad="38100" dist="38100" dir="2700000" algn="tl">
                    <a:srgbClr val="000000">
                      <a:alpha val="43137"/>
                    </a:srgbClr>
                  </a:outerShdw>
                </a:effectLst>
              </a:rPr>
              <a:t>Question 1</a:t>
            </a:r>
            <a:endParaRPr lang="en-US" sz="88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573406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a:t>In terms of chronology, the events in Scene 1 take place near the end of the story. The playwright likely begins this way to build suspense and give clues about the story and the characters. We learn, for example, that a father and son are trapped in a prison and are planning an escape. We also learn that King Minos put them there, so when we meet Minos in the next scene, we are suspicious of him. </a:t>
            </a:r>
          </a:p>
        </p:txBody>
      </p:sp>
      <p:sp>
        <p:nvSpPr>
          <p:cNvPr id="2" name="Title 1"/>
          <p:cNvSpPr>
            <a:spLocks noGrp="1"/>
          </p:cNvSpPr>
          <p:nvPr>
            <p:ph type="title"/>
          </p:nvPr>
        </p:nvSpPr>
        <p:spPr/>
        <p:txBody>
          <a:bodyPr>
            <a:normAutofit fontScale="90000"/>
          </a:bodyPr>
          <a:lstStyle/>
          <a:p>
            <a:pPr algn="l"/>
            <a:r>
              <a:rPr lang="en-US" sz="3600" dirty="0" smtClean="0"/>
              <a:t>In </a:t>
            </a:r>
            <a:r>
              <a:rPr lang="en-US" sz="3600" dirty="0"/>
              <a:t>the chronology of the story, when do the </a:t>
            </a:r>
            <a:r>
              <a:rPr lang="en-US" sz="3600" dirty="0" smtClean="0"/>
              <a:t>events </a:t>
            </a:r>
            <a:r>
              <a:rPr lang="en-US" sz="3600" dirty="0"/>
              <a:t>of Scene 1 take place? Why might the playwright have chosen to start the play this way? (text </a:t>
            </a:r>
            <a:r>
              <a:rPr lang="en-US" sz="3600" dirty="0" smtClean="0"/>
              <a:t>structure) </a:t>
            </a:r>
            <a:endParaRPr lang="en-US" sz="3600" dirty="0"/>
          </a:p>
        </p:txBody>
      </p:sp>
    </p:spTree>
    <p:extLst>
      <p:ext uri="{BB962C8B-B14F-4D97-AF65-F5344CB8AC3E}">
        <p14:creationId xmlns:p14="http://schemas.microsoft.com/office/powerpoint/2010/main" val="390535257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a:effectLst>
                  <a:outerShdw blurRad="38100" dist="38100" dir="2700000" algn="tl">
                    <a:srgbClr val="000000">
                      <a:alpha val="43137"/>
                    </a:srgbClr>
                  </a:outerShdw>
                </a:effectLst>
              </a:rPr>
              <a:t>Question </a:t>
            </a:r>
            <a:r>
              <a:rPr lang="en-US" sz="11500" dirty="0" smtClean="0">
                <a:effectLst>
                  <a:outerShdw blurRad="38100" dist="38100" dir="2700000" algn="tl">
                    <a:srgbClr val="000000">
                      <a:alpha val="43137"/>
                    </a:srgbClr>
                  </a:outerShdw>
                </a:effectLst>
              </a:rPr>
              <a:t>2</a:t>
            </a:r>
            <a:endParaRPr lang="en-US" sz="115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4824091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a:effectLst>
                  <a:outerShdw blurRad="38100" dist="38100" dir="2700000" algn="tl">
                    <a:srgbClr val="000000">
                      <a:alpha val="43137"/>
                    </a:srgbClr>
                  </a:outerShdw>
                </a:effectLst>
              </a:rPr>
              <a:t>The toy is significant to the story because it foreshadows Icarus’s doomed flight. It also shows that he is fascinated by the idea of flying. </a:t>
            </a:r>
          </a:p>
        </p:txBody>
      </p:sp>
      <p:sp>
        <p:nvSpPr>
          <p:cNvPr id="3" name="Title 2"/>
          <p:cNvSpPr>
            <a:spLocks noGrp="1"/>
          </p:cNvSpPr>
          <p:nvPr>
            <p:ph type="title"/>
          </p:nvPr>
        </p:nvSpPr>
        <p:spPr/>
        <p:txBody>
          <a:bodyPr>
            <a:normAutofit fontScale="90000"/>
          </a:bodyPr>
          <a:lstStyle/>
          <a:p>
            <a:r>
              <a:rPr lang="en-US" dirty="0"/>
              <a:t/>
            </a:r>
            <a:br>
              <a:rPr lang="en-US" dirty="0"/>
            </a:br>
            <a:r>
              <a:rPr lang="en-US" dirty="0"/>
              <a:t> In Scene 4, Icarus has a mechanical toy bird. What is the significance of this toy? (structure) </a:t>
            </a:r>
          </a:p>
        </p:txBody>
      </p:sp>
    </p:spTree>
    <p:extLst>
      <p:ext uri="{BB962C8B-B14F-4D97-AF65-F5344CB8AC3E}">
        <p14:creationId xmlns:p14="http://schemas.microsoft.com/office/powerpoint/2010/main" val="376309155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000000">
                      <a:alpha val="43137"/>
                    </a:srgbClr>
                  </a:outerShdw>
                </a:effectLst>
              </a:rPr>
              <a:t>Question </a:t>
            </a:r>
            <a:r>
              <a:rPr lang="en-US" smtClean="0">
                <a:effectLst>
                  <a:outerShdw blurRad="38100" dist="38100" dir="2700000" algn="tl">
                    <a:srgbClr val="000000">
                      <a:alpha val="43137"/>
                    </a:srgbClr>
                  </a:outerShdw>
                </a:effectLst>
              </a:rPr>
              <a:t>3</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3153922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a:effectLst>
                  <a:outerShdw blurRad="38100" dist="38100" dir="2700000" algn="tl">
                    <a:srgbClr val="000000">
                      <a:alpha val="43137"/>
                    </a:srgbClr>
                  </a:outerShdw>
                </a:effectLst>
              </a:rPr>
              <a:t>Icarus is reckless when he takes flight because he lets himself be carried away by the thrill and ignores the obvious danger of flying so close to the sun. </a:t>
            </a:r>
            <a:endParaRPr lang="en-US" sz="4000"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fontScale="90000"/>
          </a:bodyPr>
          <a:lstStyle/>
          <a:p>
            <a:pPr algn="l"/>
            <a:r>
              <a:rPr lang="en-US" dirty="0"/>
              <a:t/>
            </a:r>
            <a:br>
              <a:rPr lang="en-US" dirty="0"/>
            </a:br>
            <a:r>
              <a:rPr lang="en-US" dirty="0"/>
              <a:t> </a:t>
            </a:r>
            <a:r>
              <a:rPr lang="en-US" sz="3600" dirty="0">
                <a:effectLst>
                  <a:outerShdw blurRad="38100" dist="38100" dir="2700000" algn="tl">
                    <a:srgbClr val="000000">
                      <a:alpha val="43137"/>
                    </a:srgbClr>
                  </a:outerShdw>
                </a:effectLst>
              </a:rPr>
              <a:t>To be reckless is to do something without thinking or caring about the possible negative consequences of your action. In what way is Icarus reckless? (character)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8608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dirty="0" smtClean="0">
                <a:effectLst>
                  <a:outerShdw blurRad="38100" dist="38100" dir="2700000" algn="tl">
                    <a:srgbClr val="000000">
                      <a:alpha val="43137"/>
                    </a:srgbClr>
                  </a:outerShdw>
                </a:effectLst>
              </a:rPr>
              <a:t>Question 4</a:t>
            </a:r>
            <a:endParaRPr lang="en-US" sz="88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372538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600" dirty="0">
                <a:effectLst>
                  <a:outerShdw blurRad="38100" dist="38100" dir="2700000" algn="tl">
                    <a:srgbClr val="000000">
                      <a:alpha val="43137"/>
                    </a:srgbClr>
                  </a:outerShdw>
                </a:effectLst>
              </a:rPr>
              <a:t>The gods are portrayed as demanding, vengeful, commanding, and powerful—but also as compassionate. Poseidon is demanding when he requires Minos to sacrifice his prize bull, and he is vengeful and powerful when he punishes Minos by sending him the Minotaur. Athena is commanding and asserts her authority when she issues Daedalus and Icarus a strict warning not to </a:t>
            </a:r>
            <a:r>
              <a:rPr lang="en-US" sz="2600" dirty="0">
                <a:effectLst>
                  <a:outerShdw blurRad="38100" dist="38100" dir="2700000" algn="tl">
                    <a:srgbClr val="000000">
                      <a:alpha val="43137"/>
                    </a:srgbClr>
                  </a:outerShdw>
                </a:effectLst>
              </a:rPr>
              <a:t>attempt to wield the powers of the gods, but she </a:t>
            </a:r>
            <a:r>
              <a:rPr lang="en-US" sz="2600" dirty="0" smtClean="0">
                <a:effectLst>
                  <a:outerShdw blurRad="38100" dist="38100" dir="2700000" algn="tl">
                    <a:srgbClr val="000000">
                      <a:alpha val="43137"/>
                    </a:srgbClr>
                  </a:outerShdw>
                </a:effectLst>
              </a:rPr>
              <a:t>also shows </a:t>
            </a:r>
            <a:r>
              <a:rPr lang="en-US" sz="2600" dirty="0">
                <a:effectLst>
                  <a:outerShdw blurRad="38100" dist="38100" dir="2700000" algn="tl">
                    <a:srgbClr val="000000">
                      <a:alpha val="43137"/>
                    </a:srgbClr>
                  </a:outerShdw>
                </a:effectLst>
              </a:rPr>
              <a:t>compassion by warning them; had Daedalus </a:t>
            </a:r>
            <a:r>
              <a:rPr lang="en-US" sz="2600" dirty="0" smtClean="0">
                <a:effectLst>
                  <a:outerShdw blurRad="38100" dist="38100" dir="2700000" algn="tl">
                    <a:srgbClr val="000000">
                      <a:alpha val="43137"/>
                    </a:srgbClr>
                  </a:outerShdw>
                </a:effectLst>
              </a:rPr>
              <a:t>and Icarus </a:t>
            </a:r>
            <a:r>
              <a:rPr lang="en-US" sz="2600" dirty="0">
                <a:effectLst>
                  <a:outerShdw blurRad="38100" dist="38100" dir="2700000" algn="tl">
                    <a:srgbClr val="000000">
                      <a:alpha val="43137"/>
                    </a:srgbClr>
                  </a:outerShdw>
                </a:effectLst>
              </a:rPr>
              <a:t>listened, Icarus would have lived. Athena </a:t>
            </a:r>
            <a:r>
              <a:rPr lang="en-US" sz="2600" dirty="0" smtClean="0">
                <a:effectLst>
                  <a:outerShdw blurRad="38100" dist="38100" dir="2700000" algn="tl">
                    <a:srgbClr val="000000">
                      <a:alpha val="43137"/>
                    </a:srgbClr>
                  </a:outerShdw>
                </a:effectLst>
              </a:rPr>
              <a:t>also shows </a:t>
            </a:r>
            <a:r>
              <a:rPr lang="en-US" sz="2600" dirty="0">
                <a:effectLst>
                  <a:outerShdw blurRad="38100" dist="38100" dir="2700000" algn="tl">
                    <a:srgbClr val="000000">
                      <a:alpha val="43137"/>
                    </a:srgbClr>
                  </a:outerShdw>
                </a:effectLst>
              </a:rPr>
              <a:t>compassion when she offers comfort to Daedalus </a:t>
            </a:r>
            <a:r>
              <a:rPr lang="en-US" sz="2600" dirty="0" smtClean="0">
                <a:effectLst>
                  <a:outerShdw blurRad="38100" dist="38100" dir="2700000" algn="tl">
                    <a:srgbClr val="000000">
                      <a:alpha val="43137"/>
                    </a:srgbClr>
                  </a:outerShdw>
                </a:effectLst>
              </a:rPr>
              <a:t>in the </a:t>
            </a:r>
            <a:r>
              <a:rPr lang="en-US" sz="2600" dirty="0">
                <a:effectLst>
                  <a:outerShdw blurRad="38100" dist="38100" dir="2700000" algn="tl">
                    <a:srgbClr val="000000">
                      <a:alpha val="43137"/>
                    </a:srgbClr>
                  </a:outerShdw>
                </a:effectLst>
              </a:rPr>
              <a:t>final scene.</a:t>
            </a:r>
            <a:endParaRPr lang="en-US"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fontScale="90000"/>
          </a:bodyPr>
          <a:lstStyle/>
          <a:p>
            <a:pPr algn="l"/>
            <a:r>
              <a:rPr lang="en-US" dirty="0"/>
              <a:t/>
            </a:r>
            <a:br>
              <a:rPr lang="en-US" dirty="0"/>
            </a:br>
            <a:r>
              <a:rPr lang="en-US" dirty="0"/>
              <a:t> </a:t>
            </a:r>
            <a:r>
              <a:rPr lang="en-US" sz="5300" dirty="0"/>
              <a:t>How are the gods portrayed in the story? (characterization) </a:t>
            </a:r>
            <a:endParaRPr lang="en-US" sz="5300" dirty="0"/>
          </a:p>
        </p:txBody>
      </p:sp>
    </p:spTree>
    <p:extLst>
      <p:ext uri="{BB962C8B-B14F-4D97-AF65-F5344CB8AC3E}">
        <p14:creationId xmlns:p14="http://schemas.microsoft.com/office/powerpoint/2010/main" val="168933475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TotalTime>
  <Words>516</Words>
  <Application>Microsoft Office PowerPoint</Application>
  <PresentationFormat>On-screen Show (4:3)</PresentationFormat>
  <Paragraphs>24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Close Questions</vt:lpstr>
      <vt:lpstr>Question 1</vt:lpstr>
      <vt:lpstr>In the chronology of the story, when do the events of Scene 1 take place? Why might the playwright have chosen to start the play this way? (text structure) </vt:lpstr>
      <vt:lpstr>Question 2</vt:lpstr>
      <vt:lpstr>  In Scene 4, Icarus has a mechanical toy bird. What is the significance of this toy? (structure) </vt:lpstr>
      <vt:lpstr>Question 3</vt:lpstr>
      <vt:lpstr>  To be reckless is to do something without thinking or caring about the possible negative consequences of your action. In what way is Icarus reckless? (character) </vt:lpstr>
      <vt:lpstr>Question 4</vt:lpstr>
      <vt:lpstr>  How are the gods portrayed in the story? (characterization) </vt:lpstr>
      <vt:lpstr>INTO THE BURNING SUN  CRITICAL-THINKING QUESTIONS </vt:lpstr>
      <vt:lpstr>Question 1</vt:lpstr>
      <vt:lpstr>Based on what happens to Icarus, what big idea or message do you think the myth conveys? </vt:lpstr>
      <vt:lpstr>Question 2</vt:lpstr>
      <vt:lpstr>Answer the question in the caption on page 14: Do you think Daedalus and Icarus deserved their fate?</vt:lpstr>
      <vt:lpstr>Question 3</vt:lpstr>
      <vt:lpstr>A tyrant is a ruler who has complete power and who uses that power in a way that is cruel and unfair. On page 13, Daedalus calls Minos a tyrant. Is this a fair description?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Brigitta Post</dc:creator>
  <cp:lastModifiedBy>Brigitta Post</cp:lastModifiedBy>
  <cp:revision>7</cp:revision>
  <dcterms:created xsi:type="dcterms:W3CDTF">2020-02-15T03:35:59Z</dcterms:created>
  <dcterms:modified xsi:type="dcterms:W3CDTF">2020-02-15T16:07:48Z</dcterms:modified>
</cp:coreProperties>
</file>